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A48322A-3C05-42E2-AEE1-7DF475402B98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88242CC-779A-4619-A047-F17699819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79E7-BE54-435F-AF44-80467DAA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A476B3-8DD2-444A-BC56-63438DCDF9DB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FEF72D-6E05-4A4E-B761-28E33E7D2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icroscopesblog.com/uploaded_images/40X-Penney-752497.bmp&amp;imgrefurl=http://www.microscopesblog.com/2008_12_01_archive.html&amp;usg=__ONWC2SSsOeLwEsmt1fwzqNjoPe4=&amp;h=455&amp;w=500&amp;sz=98&amp;hl=en&amp;start=5&amp;um=1&amp;tbnid=Woacab7o1hyvGM:&amp;tbnh=118&amp;tbnw=130&amp;prev=/images?q=bug+under+stereomicroscope&amp;hl=en&amp;rlz=1T4SUNA_enUS291US291&amp;um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amaweb.com/lightmicroscopy/light%20microscopy%20image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icro.magnet.fsu.edu/primer/java/electronmicroscopy/magnify1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714936" cy="23012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Trace Evidence</a:t>
            </a:r>
            <a:br>
              <a:rPr lang="en-US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16)</a:t>
            </a:r>
            <a:endParaRPr lang="en-US" sz="4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DI 2010™ UV-Visible-NIR Microspectrophot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93912"/>
            <a:ext cx="34290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8001000" cy="68580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</a:rPr>
              <a:t>Microspectrophotometry</a:t>
            </a:r>
            <a:endParaRPr lang="en-US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5334000" cy="5364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Combines microscope with a spectrophotometer so that light absorption properties of a very small sample can be recorded</a:t>
            </a:r>
          </a:p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Helps experts to determine COLOR of a sample. . . such as with fibers, hair, and painted surfaces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1752600"/>
            <a:ext cx="7467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Microscope Review Activity</a:t>
            </a:r>
            <a:br>
              <a:rPr lang="en-US" sz="6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(complete at lab stations)</a:t>
            </a:r>
            <a:endParaRPr lang="en-US" sz="32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A</a:t>
            </a:r>
            <a:endParaRPr lang="en-US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ettc.lrhsd.org/archives/Pictures/138-microscopes-l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-1"/>
            <a:ext cx="3901441" cy="6858001"/>
          </a:xfrm>
          <a:prstGeom prst="rect">
            <a:avLst/>
          </a:prstGeom>
          <a:noFill/>
        </p:spPr>
      </p:pic>
      <p:pic>
        <p:nvPicPr>
          <p:cNvPr id="5" name="Picture 4" descr="micros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181600"/>
            <a:ext cx="1743075" cy="8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3 L 0.26302 -0.3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A</a:t>
            </a:r>
            <a:endParaRPr lang="en-US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ettc.lrhsd.org/archives/Pictures/138-microscopes-l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0"/>
            <a:ext cx="3901441" cy="6858001"/>
          </a:xfrm>
          <a:prstGeom prst="rect">
            <a:avLst/>
          </a:prstGeom>
          <a:noFill/>
        </p:spPr>
      </p:pic>
      <p:pic>
        <p:nvPicPr>
          <p:cNvPr id="6" name="Picture 5" descr="micros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1743075" cy="8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 rot="10631025">
            <a:off x="5255795" y="533853"/>
            <a:ext cx="3196428" cy="3098709"/>
            <a:chOff x="-1480565" y="2658864"/>
            <a:chExt cx="2667000" cy="2667000"/>
          </a:xfrm>
        </p:grpSpPr>
        <p:sp>
          <p:nvSpPr>
            <p:cNvPr id="7" name="Oval 6"/>
            <p:cNvSpPr/>
            <p:nvPr/>
          </p:nvSpPr>
          <p:spPr>
            <a:xfrm>
              <a:off x="-1480565" y="2658864"/>
              <a:ext cx="2667000" cy="2667000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029233" y="3188137"/>
              <a:ext cx="167640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</a:t>
              </a:r>
              <a:endParaRPr lang="en-US" sz="9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 rot="14614566">
            <a:off x="3649747" y="1885985"/>
            <a:ext cx="911549" cy="2637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83 0.08704 L -0.19427 0.13403 L -0.22969 0.14167 L -0.22413 0.18889 L -0.25955 0.1963 L -0.25399 0.24375 L -0.28959 0.25116 L -0.28386 0.29861 L -0.31945 0.30602 L -0.31372 0.35324 L -0.34948 0.36088 L -0.34358 0.4081 L -0.37917 0.41551 L -0.37344 0.46296 L -0.40886 0.47037 " pathEditMode="relative" rAng="4861946" ptsTypes="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5469 -0.19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06463" y="936625"/>
            <a:ext cx="198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04800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52" name="Picture 6" descr="Greg Cata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40386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Ren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4038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Part B Illustrates:</a:t>
            </a:r>
          </a:p>
          <a:p>
            <a:pPr algn="ctr">
              <a:spcBef>
                <a:spcPct val="50000"/>
              </a:spcBef>
            </a:pPr>
            <a: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Depth 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of field </a:t>
            </a:r>
          </a:p>
          <a:p>
            <a:pPr algn="ctr">
              <a:spcBef>
                <a:spcPct val="50000"/>
              </a:spcBef>
            </a:pP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-Or-</a:t>
            </a:r>
          </a:p>
          <a:p>
            <a:pPr algn="ctr">
              <a:spcBef>
                <a:spcPct val="50000"/>
              </a:spcBef>
            </a:pP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Depth of focus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I. Trace evidence=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Physical evidence found at a crime scene in small but measurable amounts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Examples: 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	hair, glass, fibers, paint, pollen, gunshot residue, soil, etc.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II. Examination of Trace Evidence uses Microanalysis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Microanalysis= application of a microscope to the observation, collection, and analysis of trace evidence</a:t>
            </a:r>
          </a:p>
          <a:p>
            <a:pPr>
              <a:buClrTx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Purpose= To determine if an association of persons, places, and things can be made AND the strength of that association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III. Instruments of Microanalysis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1. Light microscopes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Total magnification = eyepiece mag. (x) objective mag.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				TM    =   EP		      (x)  	OBJ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Amount of detail seen/revealed is related to the resolving power of the microscope . . .which is the ability to distinguish differences in fine structure.</a:t>
            </a:r>
          </a:p>
          <a:p>
            <a:pPr lvl="1">
              <a:buNone/>
            </a:pPr>
            <a:r>
              <a:rPr lang="en-US" dirty="0" smtClean="0"/>
              <a:t>				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1. Light microscopes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467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Types of light microscopes</a:t>
            </a:r>
          </a:p>
          <a:p>
            <a:pPr lvl="1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A.  Stereo binocular microscope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Used in preliminary evaluation of trace evidence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Constructed fro 2 separate optical microscopes for observation of each eye simultaneously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Utilize reflected light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View has 3-D appearance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074" name="Picture 2" descr="http://di1.shopping.com/images1/pi/14/a0/f2/28824323-300x300-0-0_Baytronix+20x+40x+STEREO+BINOCULAR+MICROSCOPE+W+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Woacab7o1hyvGM:http://www.microscopesblog.com/uploaded_images/40X-Penney-752497.bm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98013"/>
            <a:ext cx="1828800" cy="1659987"/>
          </a:xfrm>
          <a:prstGeom prst="rect">
            <a:avLst/>
          </a:prstGeom>
          <a:noFill/>
        </p:spPr>
      </p:pic>
      <p:cxnSp>
        <p:nvCxnSpPr>
          <p:cNvPr id="8" name="Curved Connector 7"/>
          <p:cNvCxnSpPr/>
          <p:nvPr/>
        </p:nvCxnSpPr>
        <p:spPr>
          <a:xfrm flipH="1">
            <a:off x="1905000" y="5334000"/>
            <a:ext cx="1752600" cy="10668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1. Light microscopes cont.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181600" cy="4525963"/>
          </a:xfrm>
        </p:spPr>
        <p:txBody>
          <a:bodyPr/>
          <a:lstStyle/>
          <a:p>
            <a:pPr>
              <a:buClrTx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Types of light microscopes</a:t>
            </a:r>
          </a:p>
          <a:p>
            <a:pPr lvl="1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B.  Compound light microscope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Most often employed with transmitted bright-field illumination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Allows to see details of construction of evidence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482" name="Picture 2" descr="http://ettc.lrhsd.org/archives/Pictures/138-microscopes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2438400" cy="4286250"/>
          </a:xfrm>
          <a:prstGeom prst="rect">
            <a:avLst/>
          </a:prstGeom>
          <a:noFill/>
        </p:spPr>
      </p:pic>
      <p:pic>
        <p:nvPicPr>
          <p:cNvPr id="7" name="Picture 4" descr="amoeba_proteus_X_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8537"/>
            <a:ext cx="2818882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0" y="6491287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Amoeba magnified 100 x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1. Light microscopes cont.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610600" cy="4525963"/>
          </a:xfrm>
        </p:spPr>
        <p:txBody>
          <a:bodyPr/>
          <a:lstStyle/>
          <a:p>
            <a:pPr>
              <a:buClrTx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Types of light microscopes</a:t>
            </a:r>
          </a:p>
          <a:p>
            <a:pPr lvl="1">
              <a:buClrTx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.  Polarized light microscope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Attachment to light microscope that allows for plain polarized light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Vibrations of normal light are in all directions (360 degrees), but if restrict vibration to one direction, you get plain polarized light</a:t>
            </a:r>
          </a:p>
          <a:p>
            <a:pPr lvl="3">
              <a:buClrTx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Can give better quantitative data (measurements can be made more easily)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1506" name="Picture 2" descr="http://micro.magnet.fsu.edu/primer/lightandcolor/images/polarizedlight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673" y="4876800"/>
            <a:ext cx="3057525" cy="1800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28906" t="53125" r="30469" b="22916"/>
          <a:stretch>
            <a:fillRect/>
          </a:stretch>
        </p:blipFill>
        <p:spPr bwMode="auto">
          <a:xfrm>
            <a:off x="3886200" y="4419600"/>
            <a:ext cx="4953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www.microscopyu.com/articles/polarized/images/polarized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876800" cy="40502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0" y="6596390"/>
            <a:ext cx="685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Images from: http://www.microscopyu.com/articles/polarized/polarizedintro.html</a:t>
            </a:r>
            <a:endParaRPr lang="en-US" sz="1100" dirty="0"/>
          </a:p>
        </p:txBody>
      </p:sp>
      <p:sp>
        <p:nvSpPr>
          <p:cNvPr id="2" name="Right Arrow 1">
            <a:hlinkClick r:id="rId4"/>
          </p:cNvPr>
          <p:cNvSpPr/>
          <p:nvPr/>
        </p:nvSpPr>
        <p:spPr>
          <a:xfrm rot="20794057">
            <a:off x="5838330" y="2413044"/>
            <a:ext cx="2298551" cy="10689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Link to Examples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ectron micro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438400"/>
            <a:ext cx="3276600" cy="4914900"/>
          </a:xfr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8001000" cy="68580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2. 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Scanning Electron microscope (SEM)</a:t>
            </a:r>
          </a:p>
        </p:txBody>
      </p:sp>
      <p:pic>
        <p:nvPicPr>
          <p:cNvPr id="3076" name="Picture 4" descr="Ant_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638800" y="6491287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Ant magnified ~1500 x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1000" y="533400"/>
            <a:ext cx="87630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lvl="0" indent="-384048">
              <a:spcBef>
                <a:spcPct val="20000"/>
              </a:spcBef>
              <a:buSzPct val="80000"/>
              <a:buFont typeface="Wingdings 2"/>
              <a:buChar char=""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beams of </a:t>
            </a:r>
            <a:r>
              <a:rPr lang="en-US" sz="2800" u="sng" dirty="0" smtClean="0">
                <a:solidFill>
                  <a:schemeClr val="bg1">
                    <a:lumMod val="10000"/>
                  </a:schemeClr>
                </a:solidFill>
              </a:rPr>
              <a:t>electrons bounced off surface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 of specimen to produce image</a:t>
            </a:r>
          </a:p>
          <a:p>
            <a:pPr marL="420624" lvl="0" indent="-384048">
              <a:spcBef>
                <a:spcPct val="20000"/>
              </a:spcBef>
              <a:buSzPct val="80000"/>
              <a:buFont typeface="Wingdings 2"/>
              <a:buChar char=""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can magnify much more than light microscope . . . SEM has possible range of 10x to 100,000 x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Striped Right Arrow 8"/>
          <p:cNvSpPr/>
          <p:nvPr/>
        </p:nvSpPr>
        <p:spPr>
          <a:xfrm rot="19794170">
            <a:off x="7977161" y="3955051"/>
            <a:ext cx="10668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Try it!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32">
      <a:dk1>
        <a:srgbClr val="FCF4C6"/>
      </a:dk1>
      <a:lt1>
        <a:srgbClr val="FFFF99"/>
      </a:lt1>
      <a:dk2>
        <a:srgbClr val="FFFFFF"/>
      </a:dk2>
      <a:lt2>
        <a:srgbClr val="FCF4C6"/>
      </a:lt2>
      <a:accent1>
        <a:srgbClr val="2A2402"/>
      </a:accent1>
      <a:accent2>
        <a:srgbClr val="FCF4C6"/>
      </a:accent2>
      <a:accent3>
        <a:srgbClr val="FFFF99"/>
      </a:accent3>
      <a:accent4>
        <a:srgbClr val="FCF4C6"/>
      </a:accent4>
      <a:accent5>
        <a:srgbClr val="FCF4C6"/>
      </a:accent5>
      <a:accent6>
        <a:srgbClr val="FFFF70"/>
      </a:accent6>
      <a:hlink>
        <a:srgbClr val="FCF4C6"/>
      </a:hlink>
      <a:folHlink>
        <a:srgbClr val="FFFF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238</TotalTime>
  <Words>348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Unit 4: Trace Evidence (Chapter 16)</vt:lpstr>
      <vt:lpstr>I. Trace evidence=</vt:lpstr>
      <vt:lpstr>II. Examination of Trace Evidence uses Microanalysis</vt:lpstr>
      <vt:lpstr>III. Instruments of Microanalysis</vt:lpstr>
      <vt:lpstr>1. Light microscopes cont.</vt:lpstr>
      <vt:lpstr>1. Light microscopes cont.</vt:lpstr>
      <vt:lpstr>1. Light microscopes cont.</vt:lpstr>
      <vt:lpstr>PowerPoint Presentation</vt:lpstr>
      <vt:lpstr>PowerPoint Presentation</vt:lpstr>
      <vt:lpstr>PowerPoint Presentation</vt:lpstr>
      <vt:lpstr>Microscope Review Activity (complete at lab stations)</vt:lpstr>
      <vt:lpstr>Part A</vt:lpstr>
      <vt:lpstr>Part 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Trace Evidence Chapter 16</dc:title>
  <dc:creator>JKREPPS</dc:creator>
  <cp:lastModifiedBy>jatkiss</cp:lastModifiedBy>
  <cp:revision>22</cp:revision>
  <dcterms:created xsi:type="dcterms:W3CDTF">2009-10-19T15:47:04Z</dcterms:created>
  <dcterms:modified xsi:type="dcterms:W3CDTF">2012-03-06T16:32:22Z</dcterms:modified>
</cp:coreProperties>
</file>